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70" r:id="rId3"/>
    <p:sldId id="257" r:id="rId4"/>
    <p:sldId id="265" r:id="rId5"/>
    <p:sldId id="269" r:id="rId6"/>
    <p:sldId id="258" r:id="rId7"/>
    <p:sldId id="264" r:id="rId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099ADF"/>
    <a:srgbClr val="843F99"/>
    <a:srgbClr val="033597"/>
    <a:srgbClr val="0A9CE0"/>
    <a:srgbClr val="56297B"/>
    <a:srgbClr val="854099"/>
    <a:srgbClr val="B2B2B2"/>
    <a:srgbClr val="202020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86374"/>
  </p:normalViewPr>
  <p:slideViewPr>
    <p:cSldViewPr snapToGrid="0" showGuides="1">
      <p:cViewPr varScale="1">
        <p:scale>
          <a:sx n="94" d="100"/>
          <a:sy n="94" d="100"/>
        </p:scale>
        <p:origin x="103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2025/6/10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4BDB3-C075-617F-C148-57E039F8B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4363B3-0049-A0EE-14D9-2379E1AD0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C6E697-A10A-93ED-7999-FF95906C2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1CCC6F-B2B2-67FC-D8E7-152B89CA6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025 PPT 模板_画板 1 副本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210"/>
            <a:ext cx="12192635" cy="6916420"/>
          </a:xfrm>
          <a:prstGeom prst="rect">
            <a:avLst/>
          </a:prstGeom>
        </p:spPr>
      </p:pic>
      <p:pic>
        <p:nvPicPr>
          <p:cNvPr id="8" name="图片 7" descr="logo合集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4515" y="150495"/>
            <a:ext cx="1270000" cy="7607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025 PAC 奔跑4"/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-29210"/>
            <a:ext cx="12192000" cy="6916420"/>
          </a:xfrm>
          <a:prstGeom prst="rect">
            <a:avLst/>
          </a:prstGeom>
        </p:spPr>
      </p:pic>
      <p:pic>
        <p:nvPicPr>
          <p:cNvPr id="8" name="图片 7" descr="logo合集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24515" y="150495"/>
            <a:ext cx="1270000" cy="7607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 PPT 模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025 PPT 模板_画板 1 副本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hyperlink" Target="https://www.hpcg-benchmark.org/software/view.html%3Fid=262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49675" y="4131944"/>
            <a:ext cx="1384300" cy="195770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33597">
                <a:alpha val="40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报名编号</a:t>
            </a:r>
            <a:r>
              <a:rPr lang="en-US" altLang="zh-CN" sz="20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队伍姓名：</a:t>
            </a: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参赛成员：</a:t>
            </a:r>
            <a:endParaRPr lang="en-US" altLang="zh-CN" sz="2000" b="1" dirty="0">
              <a:solidFill>
                <a:schemeClr val="bg1"/>
              </a:solidFill>
              <a:latin typeface="Microsoft YaHei Bold" panose="020B0503020204020204" charset="-122"/>
              <a:ea typeface="Microsoft YaHei Bold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指导老师：</a:t>
            </a:r>
          </a:p>
        </p:txBody>
      </p:sp>
      <p:pic>
        <p:nvPicPr>
          <p:cNvPr id="2" name="图片 1" descr="PAC2025 - 主视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620" y="1406525"/>
            <a:ext cx="8620760" cy="24923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5818BBF6-A525-530F-DAF0-14FE69D0961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7117517"/>
              </p:ext>
            </p:extLst>
          </p:nvPr>
        </p:nvGraphicFramePr>
        <p:xfrm>
          <a:off x="486423" y="1705394"/>
          <a:ext cx="11182774" cy="4613656"/>
        </p:xfrm>
        <a:graphic>
          <a:graphicData uri="http://schemas.openxmlformats.org/drawingml/2006/table">
            <a:tbl>
              <a:tblPr firstRow="1" bandRow="1"/>
              <a:tblGrid>
                <a:gridCol w="892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1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703020204020201" pitchFamily="34" charset="-122"/>
                          <a:ea typeface="Microsoft YaHei" panose="020B0703020204020201" pitchFamily="34" charset="-122"/>
                        </a:rPr>
                        <a:t>赛道类别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zh-CN" alt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+mn-cs"/>
                        </a:rPr>
                        <a:t>赛题方向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zh-CN" alt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+mn-cs"/>
                        </a:rPr>
                        <a:t>赛题说明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zh-CN" alt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+mn-cs"/>
                        </a:rPr>
                        <a:t>评分标准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9291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zh-CN" alt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Times New Roman" panose="02020803070505020304" pitchFamily="18" charset="0"/>
                        </a:rPr>
                        <a:t>优化赛道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Times New Roman" panose="02020803070505020304" pitchFamily="18" charset="0"/>
                        </a:rPr>
                        <a:t>DGEMM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Times New Roman" panose="02020803070505020304" pitchFamily="18" charset="0"/>
                        </a:rPr>
                        <a:t>算子优化</a:t>
                      </a:r>
                      <a:endParaRPr kumimoji="0" lang="en-US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YaHei" panose="020B0703020204020201" pitchFamily="34" charset="-122"/>
                        <a:ea typeface="Microsoft YaHei" panose="020B0703020204020201" pitchFamily="34" charset="-122"/>
                        <a:cs typeface="Times New Roman" panose="0202080307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DGEMM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FP64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）：初始数据保存在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DDR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上的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FP64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矩阵乘，根据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Flops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进行排名和评分</a:t>
                      </a:r>
                      <a:endParaRPr lang="en-US" altLang="zh-CN" sz="1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测试方法：华为提供</a:t>
                      </a:r>
                      <a:r>
                        <a:rPr lang="en-US" altLang="zh-CN" sz="1000" dirty="0" err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GemmTest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工具。</a:t>
                      </a:r>
                      <a:endParaRPr lang="en-US" altLang="zh-CN" sz="1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代码基线：华为提供</a:t>
                      </a:r>
                      <a:endParaRPr lang="en-US" altLang="zh-CN" sz="1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计算资源：单个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NUMA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输入数据：矩阵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M, N, K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12349,140,3040),  (24698,8,3040), (256, 3040, 3040), (3040,16,12349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en-US" altLang="zh-CN" sz="1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精度指标：</a:t>
                      </a:r>
                      <a:r>
                        <a:rPr kumimoji="0" lang="zh-CN" alt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与</a:t>
                      </a:r>
                      <a:r>
                        <a:rPr kumimoji="0" lang="en-US" altLang="zh-CN" sz="10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refblas</a:t>
                      </a:r>
                      <a:r>
                        <a:rPr kumimoji="0" lang="zh-CN" alt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（测试套中提供，教科书算法）的残差小于</a:t>
                      </a:r>
                      <a:r>
                        <a:rPr kumimoji="0" lang="en-US" altLang="zh-CN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r>
                        <a:rPr kumimoji="0" lang="zh-CN" alt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，残差计算公式参考开源</a:t>
                      </a:r>
                      <a:r>
                        <a:rPr kumimoji="0" lang="en-US" altLang="zh-CN" sz="10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BlasTester</a:t>
                      </a:r>
                      <a:endParaRPr lang="en-US" altLang="zh-CN" sz="1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defRPr/>
                      </a:pPr>
                      <a:r>
                        <a:rPr kumimoji="0" lang="zh-CN" altLang="zh-CN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编程语言</a:t>
                      </a: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：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C/C++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，汇编，</a:t>
                      </a:r>
                      <a:r>
                        <a:rPr kumimoji="0" lang="en-US" altLang="zh-CN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intrinsics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。推荐使用</a:t>
                      </a:r>
                      <a:r>
                        <a:rPr kumimoji="0" lang="en-US" altLang="zh-CN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KUPL.mma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模板库与</a:t>
                      </a:r>
                      <a:r>
                        <a:rPr kumimoji="0" lang="en-US" altLang="zh-CN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KUPL.memcpy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数据搬移模块。</a:t>
                      </a:r>
                      <a:endParaRPr kumimoji="0" lang="en-US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YaHei" panose="020B0703020204020201" pitchFamily="34" charset="-122"/>
                        <a:ea typeface="Microsoft YaHei" panose="020B0703020204020201" pitchFamily="34" charset="-122"/>
                        <a:cs typeface="Microsoft YaHei Regular" panose="020B0703020204020201" charset="-122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defRPr/>
                      </a:pPr>
                      <a:r>
                        <a:rPr kumimoji="0" lang="zh-CN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编译器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：可以使用</a:t>
                      </a:r>
                      <a:r>
                        <a:rPr kumimoji="0" lang="en-US" altLang="zh-CN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gcc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, 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毕昇编译器（推荐毕昇编译器）</a:t>
                      </a:r>
                      <a:endParaRPr kumimoji="0" lang="en-US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YaHei" panose="020B0703020204020201" pitchFamily="34" charset="-122"/>
                        <a:ea typeface="Microsoft YaHei" panose="020B0703020204020201" pitchFamily="34" charset="-122"/>
                        <a:cs typeface="Microsoft YaHei Regular" panose="020B0703020204020201" charset="-122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defRPr/>
                      </a:pPr>
                      <a:r>
                        <a:rPr kumimoji="0" lang="zh-CN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评分标准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：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Flops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值越高</a:t>
                      </a: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，成绩越好。成绩计算公式：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30+70*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（参赛队优化得分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-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所有参赛队最低得分）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/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（所有参赛队最高得分 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- 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所有参赛队最低得分）</a:t>
                      </a:r>
                      <a:endParaRPr kumimoji="0" lang="en-US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YaHei" panose="020B0703020204020201" pitchFamily="34" charset="-122"/>
                        <a:ea typeface="Microsoft YaHei" panose="020B0703020204020201" pitchFamily="34" charset="-122"/>
                        <a:cs typeface="Microsoft YaHei Regular" panose="020B07030202040202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318918"/>
                  </a:ext>
                </a:extLst>
              </a:tr>
              <a:tr h="195628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altLang="en-US" sz="1000" b="0" dirty="0">
                        <a:effectLst/>
                        <a:latin typeface="Microsoft YaHei" panose="020B0703020204020201" pitchFamily="34" charset="-122"/>
                        <a:ea typeface="Microsoft YaHei" panose="020B0703020204020201" pitchFamily="34" charset="-122"/>
                        <a:cs typeface="宋体" pitchFamily="2" charset="-122"/>
                      </a:endParaRPr>
                    </a:p>
                  </a:txBody>
                  <a:tcPr anchor="ctr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Times New Roman" panose="02020803070505020304" pitchFamily="18" charset="0"/>
                        </a:rPr>
                        <a:t>HPCG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Times New Roman" panose="02020803070505020304" pitchFamily="18" charset="0"/>
                        </a:rPr>
                        <a:t>优化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实现算法鲲鹏平台上的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HPCG</a:t>
                      </a: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并行版本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，根据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HPCG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输出的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Flops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值进行排名和评分</a:t>
                      </a:r>
                      <a:endParaRPr kumimoji="0" lang="en-US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YaHei" panose="020B0703020204020201" pitchFamily="34" charset="-122"/>
                        <a:ea typeface="Microsoft YaHei" panose="020B0703020204020201" pitchFamily="34" charset="-122"/>
                        <a:cs typeface="Microsoft YaHei Regular" panose="020B0703020204020201" charset="-122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计算资源：单台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2P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服务器</a:t>
                      </a:r>
                      <a:endParaRPr kumimoji="0" lang="en-US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YaHei" panose="020B0703020204020201" pitchFamily="34" charset="-122"/>
                        <a:ea typeface="Microsoft YaHei" panose="020B0703020204020201" pitchFamily="34" charset="-122"/>
                        <a:cs typeface="Microsoft YaHei Regular" panose="020B0703020204020201" charset="-122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测试方法：输入网格大小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128*128*128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， 输出结果残差值小于设定值，满足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HPCG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精度要求</a:t>
                      </a:r>
                      <a:endParaRPr kumimoji="0" lang="en-US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YaHei" panose="020B0703020204020201" pitchFamily="34" charset="-122"/>
                        <a:ea typeface="Microsoft YaHei" panose="020B0703020204020201" pitchFamily="34" charset="-122"/>
                        <a:cs typeface="Microsoft YaHei Regular" panose="020B0703020204020201" charset="-122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代码基线：开源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HPCG 3.1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版本：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  <a:hlinkClick r:id="rId4"/>
                        </a:rPr>
                        <a:t>https://www.hpcg-benchmark.org/software/view.html%3Fid=262.html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 </a:t>
                      </a:r>
                    </a:p>
                    <a:p>
                      <a:pPr algn="l" rtl="0" fontAlgn="ctr">
                        <a:lnSpc>
                          <a:spcPct val="150000"/>
                        </a:lnSpc>
                      </a:pPr>
                      <a:endParaRPr kumimoji="0" lang="zh-CN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YaHei" panose="020B0703020204020201" pitchFamily="34" charset="-122"/>
                        <a:ea typeface="Microsoft YaHei" panose="020B0703020204020201" pitchFamily="34" charset="-122"/>
                        <a:cs typeface="Microsoft YaHei Regular" panose="020B07030202040202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1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、</a:t>
                      </a:r>
                      <a:r>
                        <a:rPr kumimoji="0" lang="zh-CN" altLang="zh-CN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编程语言</a:t>
                      </a: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：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C/C++/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汇编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/</a:t>
                      </a:r>
                      <a:r>
                        <a:rPr kumimoji="0" lang="en-US" altLang="zh-CN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intrinsics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。进程</a:t>
                      </a: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并行编程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模型</a:t>
                      </a: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：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MPI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（可使用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Hyper MPI/</a:t>
                      </a:r>
                      <a:r>
                        <a:rPr kumimoji="0" lang="en-US" altLang="zh-CN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OpenMPI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，推荐使用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Hyper MPI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），线程并行编程模型：</a:t>
                      </a:r>
                      <a:r>
                        <a:rPr kumimoji="0" lang="en-US" altLang="zh-CN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OpenMP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或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KUPL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（推荐使用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KUPL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）</a:t>
                      </a:r>
                      <a:endParaRPr kumimoji="0" lang="en-US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YaHei" panose="020B0703020204020201" pitchFamily="34" charset="-122"/>
                        <a:ea typeface="Microsoft YaHei" panose="020B0703020204020201" pitchFamily="34" charset="-122"/>
                        <a:cs typeface="Microsoft YaHei Regular" panose="020B0703020204020201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2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、</a:t>
                      </a:r>
                      <a:r>
                        <a:rPr kumimoji="0" lang="zh-CN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编译器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：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GCC/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毕昇编译器（推荐毕昇编译器）</a:t>
                      </a:r>
                      <a:endParaRPr kumimoji="0" lang="en-US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YaHei" panose="020B0703020204020201" pitchFamily="34" charset="-122"/>
                        <a:ea typeface="Microsoft YaHei" panose="020B0703020204020201" pitchFamily="34" charset="-122"/>
                        <a:cs typeface="Microsoft YaHei Regular" panose="020B0703020204020201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3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、</a:t>
                      </a:r>
                      <a:r>
                        <a:rPr kumimoji="0" lang="zh-CN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评分标准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：以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HPCG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输出的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FLOPS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为评分标准</a:t>
                      </a: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，成绩越好。成绩计算公式：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参赛队成绩 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= 30</a:t>
                      </a: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（基础分）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+ 70 *</a:t>
                      </a: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（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参赛队优化得分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-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所有参赛队最低得分</a:t>
                      </a:r>
                      <a:r>
                        <a:rPr kumimoji="0" lang="zh-C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）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/ (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所有参赛队最高得分 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- 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所有参赛队最低得分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举例：所有参赛队中最高成绩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200GFLOPS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，最低成绩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100GFLOPS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，参赛队伍甲优化后的性能为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150GFLOPS, 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则参赛队伍甲的成绩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=30 + 70 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* 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YaHei" panose="020B0703020204020201" pitchFamily="34" charset="-122"/>
                          <a:ea typeface="Microsoft YaHei" panose="020B0703020204020201" pitchFamily="34" charset="-122"/>
                          <a:cs typeface="Microsoft YaHei Regular" panose="020B0703020204020201" charset="-122"/>
                        </a:rPr>
                        <a:t>(150-100)/(200-100) = 65.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62DBCB48-E3FA-EE9A-AC39-8B8F819BC7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5868" y="932875"/>
            <a:ext cx="11468793" cy="739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2956BD"/>
                </a:solidFill>
                <a:effectLst/>
                <a:highlight>
                  <a:srgbClr val="FFFFFF"/>
                </a:highlight>
                <a:uLnTx/>
                <a:uFillTx/>
                <a:latin typeface="微软雅黑" panose="020B0703020204020201" pitchFamily="34" charset="-122"/>
                <a:ea typeface="微软雅黑" panose="020B0703020204020201" pitchFamily="34" charset="-122"/>
                <a:cs typeface="+mn-cs"/>
              </a:rPr>
              <a:t>【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956BD"/>
                </a:solidFill>
                <a:effectLst/>
                <a:highlight>
                  <a:srgbClr val="FFFFFF"/>
                </a:highlight>
                <a:uLnTx/>
                <a:uFillTx/>
                <a:latin typeface="微软雅黑" panose="020B0703020204020201" pitchFamily="34" charset="-122"/>
                <a:ea typeface="微软雅黑" panose="020B0703020204020201" pitchFamily="34" charset="-122"/>
                <a:cs typeface="+mn-cs"/>
              </a:rPr>
              <a:t>参赛要求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2956BD"/>
                </a:solidFill>
                <a:effectLst/>
                <a:highlight>
                  <a:srgbClr val="FFFFFF"/>
                </a:highlight>
                <a:uLnTx/>
                <a:uFillTx/>
                <a:latin typeface="微软雅黑" panose="020B0703020204020201" pitchFamily="34" charset="-122"/>
                <a:ea typeface="微软雅黑" panose="020B0703020204020201" pitchFamily="34" charset="-122"/>
                <a:cs typeface="+mn-cs"/>
              </a:rPr>
              <a:t>】</a:t>
            </a:r>
            <a:r>
              <a:rPr lang="zh-CN" altLang="zh-CN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限定为鲲鹏</a:t>
            </a:r>
            <a:r>
              <a:rPr lang="en-US" altLang="zh-CN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920 </a:t>
            </a:r>
            <a:r>
              <a:rPr lang="zh-CN" altLang="en-US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新</a:t>
            </a:r>
            <a:r>
              <a:rPr lang="zh-CN" altLang="zh-CN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平台</a:t>
            </a:r>
            <a:endParaRPr lang="en-US" altLang="zh-CN" sz="1700" dirty="0">
              <a:solidFill>
                <a:srgbClr val="2A55BD"/>
              </a:solidFill>
              <a:latin typeface="Microsoft YaHei" panose="020B0703020204020201" pitchFamily="34" charset="-122"/>
              <a:ea typeface="Microsoft YaHei" panose="020B0703020204020201" pitchFamily="34" charset="-122"/>
            </a:endParaRPr>
          </a:p>
          <a:p>
            <a:pPr>
              <a:lnSpc>
                <a:spcPct val="130000"/>
              </a:lnSpc>
              <a:defRPr/>
            </a:pP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2956BD"/>
                </a:solidFill>
                <a:effectLst/>
                <a:highlight>
                  <a:srgbClr val="FFFFFF"/>
                </a:highlight>
                <a:uLnTx/>
                <a:uFillTx/>
                <a:latin typeface="微软雅黑" panose="020B0703020204020201" pitchFamily="34" charset="-122"/>
                <a:ea typeface="微软雅黑" panose="020B0703020204020201" pitchFamily="34" charset="-122"/>
                <a:cs typeface="+mn-cs"/>
              </a:rPr>
              <a:t>【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956BD"/>
                </a:solidFill>
                <a:effectLst/>
                <a:highlight>
                  <a:srgbClr val="FFFFFF"/>
                </a:highlight>
                <a:uLnTx/>
                <a:uFillTx/>
                <a:latin typeface="微软雅黑" panose="020B0703020204020201" pitchFamily="34" charset="-122"/>
                <a:ea typeface="微软雅黑" panose="020B0703020204020201" pitchFamily="34" charset="-122"/>
                <a:cs typeface="+mn-cs"/>
              </a:rPr>
              <a:t>赛题设置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2956BD"/>
                </a:solidFill>
                <a:effectLst/>
                <a:highlight>
                  <a:srgbClr val="FFFFFF"/>
                </a:highlight>
                <a:uLnTx/>
                <a:uFillTx/>
                <a:latin typeface="微软雅黑" panose="020B0703020204020201" pitchFamily="34" charset="-122"/>
                <a:ea typeface="微软雅黑" panose="020B0703020204020201" pitchFamily="34" charset="-122"/>
                <a:cs typeface="+mn-cs"/>
              </a:rPr>
              <a:t>】</a:t>
            </a:r>
            <a:r>
              <a:rPr lang="en-US" altLang="zh-CN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1</a:t>
            </a:r>
            <a:r>
              <a:rPr lang="zh-CN" altLang="en-US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、</a:t>
            </a:r>
            <a:r>
              <a:rPr lang="en-US" altLang="zh-CN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DGEMM</a:t>
            </a:r>
            <a:r>
              <a:rPr lang="zh-CN" altLang="en-US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优化  </a:t>
            </a:r>
            <a:r>
              <a:rPr lang="en-US" altLang="zh-CN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2</a:t>
            </a:r>
            <a:r>
              <a:rPr lang="zh-CN" altLang="en-US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、</a:t>
            </a:r>
            <a:r>
              <a:rPr lang="en-US" altLang="zh-CN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HPCG</a:t>
            </a:r>
            <a:r>
              <a:rPr lang="zh-CN" altLang="en-US" sz="1700" dirty="0">
                <a:solidFill>
                  <a:srgbClr val="2A55BD"/>
                </a:solidFill>
                <a:latin typeface="Microsoft YaHei" panose="020B0703020204020201" pitchFamily="34" charset="-122"/>
                <a:ea typeface="Microsoft YaHei" panose="020B0703020204020201" pitchFamily="34" charset="-122"/>
              </a:rPr>
              <a:t>优化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F9199FF-DAB6-603D-157C-DBA9A352E773}"/>
              </a:ext>
            </a:extLst>
          </p:cNvPr>
          <p:cNvSpPr txBox="1"/>
          <p:nvPr/>
        </p:nvSpPr>
        <p:spPr>
          <a:xfrm>
            <a:off x="661035" y="229870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1  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优化赛道初赛赛题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BC3D404-B652-CB45-9FE1-646B4BC134AB}"/>
              </a:ext>
            </a:extLst>
          </p:cNvPr>
          <p:cNvGrpSpPr/>
          <p:nvPr/>
        </p:nvGrpSpPr>
        <p:grpSpPr>
          <a:xfrm>
            <a:off x="179070" y="234950"/>
            <a:ext cx="481965" cy="363220"/>
            <a:chOff x="906" y="1686"/>
            <a:chExt cx="759" cy="572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7B3B311F-8DF1-018F-0D02-EF9250270034}"/>
                </a:ext>
              </a:extLst>
            </p:cNvPr>
            <p:cNvSpPr/>
            <p:nvPr/>
          </p:nvSpPr>
          <p:spPr>
            <a:xfrm>
              <a:off x="1093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0A9CE0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25AFF9C0-2ABA-BF59-35B9-E279ECEF1CC8}"/>
                </a:ext>
              </a:extLst>
            </p:cNvPr>
            <p:cNvSpPr/>
            <p:nvPr/>
          </p:nvSpPr>
          <p:spPr>
            <a:xfrm>
              <a:off x="906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854099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96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1035" y="229870"/>
            <a:ext cx="4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1  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赛题分析</a:t>
            </a:r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&amp;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优化方法</a:t>
            </a:r>
          </a:p>
          <a:p>
            <a:endParaRPr lang="zh-CN" altLang="en-US" b="1" dirty="0">
              <a:solidFill>
                <a:srgbClr val="854099"/>
              </a:solidFill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9070" y="234950"/>
            <a:ext cx="481965" cy="363220"/>
            <a:chOff x="906" y="1686"/>
            <a:chExt cx="759" cy="572"/>
          </a:xfrm>
        </p:grpSpPr>
        <p:sp>
          <p:nvSpPr>
            <p:cNvPr id="12" name="椭圆 11"/>
            <p:cNvSpPr/>
            <p:nvPr/>
          </p:nvSpPr>
          <p:spPr>
            <a:xfrm>
              <a:off x="1093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0A9CE0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906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854099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C8526F50-C5C7-67C6-48DF-1F1DCCB0E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945" y="1599267"/>
            <a:ext cx="7284110" cy="43411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61035" y="2298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2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 技术亮点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79070" y="234950"/>
            <a:ext cx="481965" cy="363220"/>
            <a:chOff x="906" y="1686"/>
            <a:chExt cx="759" cy="572"/>
          </a:xfrm>
        </p:grpSpPr>
        <p:sp>
          <p:nvSpPr>
            <p:cNvPr id="12" name="椭圆 11"/>
            <p:cNvSpPr/>
            <p:nvPr>
              <p:custDataLst>
                <p:tags r:id="rId2"/>
              </p:custDataLst>
            </p:nvPr>
          </p:nvSpPr>
          <p:spPr>
            <a:xfrm>
              <a:off x="1093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0A9CE0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>
              <p:custDataLst>
                <p:tags r:id="rId3"/>
              </p:custDataLst>
            </p:nvPr>
          </p:nvSpPr>
          <p:spPr>
            <a:xfrm>
              <a:off x="906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854099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DF44E-F85E-09E8-E0B3-88704C0A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2C94070-0CEA-F592-3D7F-B07631E591A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61035" y="2298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3 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优化效果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B24AF3A-22BF-DC28-BA3E-3EBCE0EC57B7}"/>
              </a:ext>
            </a:extLst>
          </p:cNvPr>
          <p:cNvGrpSpPr/>
          <p:nvPr/>
        </p:nvGrpSpPr>
        <p:grpSpPr>
          <a:xfrm>
            <a:off x="179070" y="234950"/>
            <a:ext cx="481965" cy="363220"/>
            <a:chOff x="906" y="1686"/>
            <a:chExt cx="759" cy="572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35C2F87-6241-56F3-F004-3C6E89054BC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093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0A9CE0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6650128E-CB5E-17B4-EF66-7B0F68FBBD6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06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854099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图表, 条形图&#10;&#10;描述已自动生成">
            <a:extLst>
              <a:ext uri="{FF2B5EF4-FFF2-40B4-BE49-F238E27FC236}">
                <a16:creationId xmlns:a16="http://schemas.microsoft.com/office/drawing/2014/main" id="{6693724C-CAD1-1323-8700-24C3BD3774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028814"/>
            <a:ext cx="108966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16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 PAC 奔跑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0350"/>
            <a:ext cx="12192000" cy="5318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67873" y="1788795"/>
            <a:ext cx="3056255" cy="101155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33597">
                <a:alpha val="40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48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一级标题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773488" y="2724150"/>
            <a:ext cx="4645025" cy="101155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33597">
                <a:alpha val="40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感</a:t>
            </a:r>
            <a:r>
              <a:rPr lang="en-US" altLang="zh-CN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 </a:t>
            </a:r>
            <a:r>
              <a:rPr lang="zh-CN" altLang="en-US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谢</a:t>
            </a:r>
            <a:r>
              <a:rPr lang="en-US" altLang="zh-CN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 </a:t>
            </a:r>
            <a:r>
              <a:rPr lang="zh-CN" altLang="en-US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指</a:t>
            </a:r>
            <a:r>
              <a:rPr lang="en-US" altLang="zh-CN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 </a:t>
            </a:r>
            <a:r>
              <a:rPr lang="zh-CN" altLang="en-US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导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862*309"/>
  <p:tag name="TABLE_ENDDRAG_RECT" val="51*181*862*3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495</Words>
  <Application>Microsoft Office PowerPoint</Application>
  <PresentationFormat>宽屏</PresentationFormat>
  <Paragraphs>43</Paragraphs>
  <Slides>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Microsoft YaHei Bold</vt:lpstr>
      <vt:lpstr>宋体</vt:lpstr>
      <vt:lpstr>Microsoft YaHei</vt:lpstr>
      <vt:lpstr>Microsoft YaHei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那 张</cp:lastModifiedBy>
  <cp:revision>16</cp:revision>
  <dcterms:created xsi:type="dcterms:W3CDTF">2025-05-23T01:34:25Z</dcterms:created>
  <dcterms:modified xsi:type="dcterms:W3CDTF">2025-06-10T09:46:23Z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2052-7.2.2.8955</vt:lpwstr>
  </property>
  <property fmtid="{D5CDD505-2E9C-101B-9397-08002B2CF9AE}" pid="3" name="ICV">
    <vt:lpwstr>3C43AE2FD051A5DA75354867384D4BA9_43</vt:lpwstr>
  </property>
</Properties>
</file>